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Relationship Id="rId4" Type="http://schemas.openxmlformats.org/officeDocument/2006/relationships/image" Target="../media/image6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93.png"/><Relationship Id="rId7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jpg"/><Relationship Id="rId4" Type="http://schemas.openxmlformats.org/officeDocument/2006/relationships/image" Target="../media/image8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8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jpg"/><Relationship Id="rId4" Type="http://schemas.openxmlformats.org/officeDocument/2006/relationships/image" Target="../media/image7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9.png"/><Relationship Id="rId4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png"/><Relationship Id="rId4" Type="http://schemas.openxmlformats.org/officeDocument/2006/relationships/image" Target="../media/image8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4.png"/><Relationship Id="rId4" Type="http://schemas.openxmlformats.org/officeDocument/2006/relationships/image" Target="../media/image10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102.png"/><Relationship Id="rId7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5.jpg"/><Relationship Id="rId4" Type="http://schemas.openxmlformats.org/officeDocument/2006/relationships/image" Target="../media/image10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2.151 Final Project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Lucille Hosford, Chris Welch, Brian Wilcox, Manjinder Singh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Dexter State Space Representation: Open Loop Model</a:t>
            </a:r>
            <a:endParaRPr sz="2400"/>
          </a:p>
        </p:txBody>
      </p:sp>
      <p:sp>
        <p:nvSpPr>
          <p:cNvPr id="127" name="Shape 127"/>
          <p:cNvSpPr txBox="1"/>
          <p:nvPr/>
        </p:nvSpPr>
        <p:spPr>
          <a:xfrm>
            <a:off x="248150" y="3401050"/>
            <a:ext cx="2955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Representation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" y="3728050"/>
            <a:ext cx="81915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375" y="1178850"/>
            <a:ext cx="46765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0" y="1178850"/>
            <a:ext cx="3478113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Equations of Motion: Closed Loop Model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6" y="1127800"/>
            <a:ext cx="4621501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3283172"/>
            <a:ext cx="3275750" cy="15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544" y="1127796"/>
            <a:ext cx="2496752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538" y="3616050"/>
            <a:ext cx="4124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Dexter State Space Representation: Closed Loop Model</a:t>
            </a:r>
            <a:endParaRPr sz="2400"/>
          </a:p>
        </p:txBody>
      </p:sp>
      <p:sp>
        <p:nvSpPr>
          <p:cNvPr id="145" name="Shape 145"/>
          <p:cNvSpPr txBox="1"/>
          <p:nvPr/>
        </p:nvSpPr>
        <p:spPr>
          <a:xfrm>
            <a:off x="450725" y="3267725"/>
            <a:ext cx="38940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above state space model describes necessary actuation with respect to sensor inputs in order to achieve a desirable, user-defined endpoint impedance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</a:t>
            </a:r>
            <a:r>
              <a:rPr b="1" lang="en"/>
              <a:t>focus for Baxter</a:t>
            </a:r>
            <a:r>
              <a:rPr lang="en"/>
              <a:t> is on the </a:t>
            </a:r>
            <a:r>
              <a:rPr b="1" lang="en"/>
              <a:t>actuator’s impedance characteristics</a:t>
            </a:r>
            <a:endParaRPr b="1"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25" y="3025400"/>
            <a:ext cx="46765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6436025" y="3025400"/>
            <a:ext cx="2266800" cy="145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89226"/>
            <a:ext cx="8391124" cy="191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Turning a Non-Backdrivable Linear Actuator Into a Passive System</a:t>
            </a:r>
            <a:endParaRPr sz="2000"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controller for the linear actuator based desired impedance parameters allows for: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closed-loop system that promotes robust and stable interactions due to passivity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Achievable design constraints (e.g., Peak impact force, Settling time)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Definitive impedance values for Baxter to reproduce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13" y="2654338"/>
            <a:ext cx="70199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Determining Desirable Impedance Characteristics</a:t>
            </a:r>
            <a:endParaRPr sz="2000"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000075"/>
            <a:ext cx="44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</a:t>
            </a:r>
            <a:r>
              <a:rPr b="1" lang="en" sz="1200"/>
              <a:t>reduction in peak force</a:t>
            </a:r>
            <a:r>
              <a:rPr lang="en" sz="1200"/>
              <a:t> provides a buffer for a controller to react to any unforeseen collisions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Alleviates significant risks for valuable equipment on hard-to-reach AUVs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</a:t>
            </a:r>
            <a:r>
              <a:rPr b="1" lang="en" sz="1200"/>
              <a:t>sharp reduction in settling time</a:t>
            </a:r>
            <a:r>
              <a:rPr lang="en" sz="1200"/>
              <a:t> suggests a smaller influence by external disturbances, such as underwater currents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Minimizes unpredictable disturbances during any on going contact tasks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Feed impedance values to Baxter!</a:t>
            </a:r>
            <a:endParaRPr b="1" sz="1200"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977" y="1000075"/>
            <a:ext cx="3753250" cy="21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88" y="3297813"/>
            <a:ext cx="30956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188" y="3297813"/>
            <a:ext cx="30956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00" y="507572"/>
            <a:ext cx="2718800" cy="36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50" y="705350"/>
            <a:ext cx="2990151" cy="3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3617963" y="2401963"/>
            <a:ext cx="11286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310275" y="4286250"/>
            <a:ext cx="702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purposes of the experiment, Baxter was constrained to planar motion by only allowing joints S1, E1, and W1 to move.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64025"/>
            <a:ext cx="8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Open loop model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3" y="1182325"/>
            <a:ext cx="55816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50" y="1035137"/>
            <a:ext cx="2166975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13" y="1992600"/>
            <a:ext cx="35147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00" y="3106738"/>
            <a:ext cx="5857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18925" y="801375"/>
            <a:ext cx="4390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Neglecting SEA dynamics, Equations of Motion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318925" y="1603463"/>
            <a:ext cx="2935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Simplifies to</a:t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221600" y="2605550"/>
            <a:ext cx="3303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representation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00" y="3917025"/>
            <a:ext cx="2476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2650" y="167000"/>
            <a:ext cx="89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Closed loop model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5" y="903050"/>
            <a:ext cx="4813474" cy="10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88" y="2240700"/>
            <a:ext cx="25050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475" y="2235925"/>
            <a:ext cx="198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905" y="3733105"/>
            <a:ext cx="1922750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900" y="2793150"/>
            <a:ext cx="8684800" cy="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13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Real Data</a:t>
            </a:r>
            <a:endParaRPr/>
          </a:p>
        </p:txBody>
      </p:sp>
      <p:pic>
        <p:nvPicPr>
          <p:cNvPr descr="position.jpg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0" y="1151850"/>
            <a:ext cx="4125492" cy="30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050" y="1151850"/>
            <a:ext cx="4253025" cy="3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want to specify performance criteria for the states?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actuator force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 Length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LQR to optimize performance and control effort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796750"/>
            <a:ext cx="2857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Impedance Control in the Oil and Gas Industry</a:t>
            </a:r>
            <a:endParaRPr/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55410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Decommissioning</a:t>
            </a:r>
            <a:r>
              <a:rPr lang="en"/>
              <a:t> is the dismantling of offshore structures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state of practices uses ROVs and divers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ROVs = Very expensive operational costs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Divers = Very significant safety risks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Replace with autonomy?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Autonomous decommissioning vehicles must demonstrate comparable ability to </a:t>
            </a:r>
            <a:r>
              <a:rPr b="1" lang="en"/>
              <a:t>sense</a:t>
            </a:r>
            <a:r>
              <a:rPr lang="en"/>
              <a:t> and </a:t>
            </a:r>
            <a:r>
              <a:rPr b="1" lang="en"/>
              <a:t>manipulate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Key tasks</a:t>
            </a:r>
            <a:r>
              <a:rPr lang="en"/>
              <a:t> include scrubbing biofouling and testing valve functionality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Suggests impedance control!</a:t>
            </a:r>
            <a:endParaRPr b="1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725" y="2262380"/>
            <a:ext cx="2664450" cy="261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723" y="1152473"/>
            <a:ext cx="2664450" cy="17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Bryson’s Rule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Baxter system criteria: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x1max (x position) = 0.5214 m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u1max (shoulder torque) = 50 Nm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u2max(elbow torque)  = 15 Nm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u3max(wrist torque) = 15 Nm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5" y="1652588"/>
            <a:ext cx="33147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725" y="1619263"/>
            <a:ext cx="33909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descr="Matrix.jpg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25" y="1114425"/>
            <a:ext cx="55245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2" type="body"/>
          </p:nvPr>
        </p:nvSpPr>
        <p:spPr>
          <a:xfrm>
            <a:off x="51441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Expensive vs Cheap Control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 (equal weighting)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1e6 (expensive control)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1e-6 (cheap control)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pic>
        <p:nvPicPr>
          <p:cNvPr descr="open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6000"/>
            <a:ext cx="4762675" cy="3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al.png"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175" y="1126275"/>
            <a:ext cx="4841942" cy="36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1754000" y="865325"/>
            <a:ext cx="139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Open-Loop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5829225" y="789125"/>
            <a:ext cx="281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Loop: Equal Weighting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288350" y="1152475"/>
            <a:ext cx="2046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Loop: Cheap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heap.png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88" y="1460606"/>
            <a:ext cx="4373925" cy="3280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ensive.png"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275" y="1486800"/>
            <a:ext cx="4373942" cy="32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5346300" y="934225"/>
            <a:ext cx="22059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Closed Loop: Expensive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- cheap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orange - expensive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yellow - equal</a:t>
            </a:r>
            <a:endParaRPr/>
          </a:p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nitial.png"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017725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Discussion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89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 control is realistic given good performance results and less control (actuator effort)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relative weighting of states/inputs may be significant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performance criteria around impact collision response?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combine impedance into cost function for LQR design?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152475"/>
            <a:ext cx="4053600" cy="3416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Thrust=10 Nm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Stroke length=10 in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Designs: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Cheap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Equal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Weighting xa vs x1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210175" y="117925"/>
            <a:ext cx="379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00" y="1590425"/>
            <a:ext cx="5010775" cy="35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3733550" y="1029613"/>
            <a:ext cx="11619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Open-Loop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033" y="1561213"/>
            <a:ext cx="4815342" cy="3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1590438"/>
            <a:ext cx="4737433" cy="35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609100" y="1206925"/>
            <a:ext cx="1342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Cheap</a:t>
            </a:r>
            <a:endParaRPr b="1"/>
          </a:p>
        </p:txBody>
      </p:sp>
      <p:sp>
        <p:nvSpPr>
          <p:cNvPr id="280" name="Shape 280"/>
          <p:cNvSpPr txBox="1"/>
          <p:nvPr/>
        </p:nvSpPr>
        <p:spPr>
          <a:xfrm>
            <a:off x="4895350" y="1195650"/>
            <a:ext cx="1680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Expensive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10175" y="140475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8000"/>
            <a:ext cx="4767342" cy="35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879800" y="1161800"/>
            <a:ext cx="1917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Equal</a:t>
            </a:r>
            <a:endParaRPr b="1"/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650" y="1586768"/>
            <a:ext cx="4767350" cy="3575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5278850" y="1060275"/>
            <a:ext cx="1252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Diff Weights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35500" y="216425"/>
            <a:ext cx="316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and Dexter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75" y="-12"/>
            <a:ext cx="2223025" cy="25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300" y="2498050"/>
            <a:ext cx="3519700" cy="2645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73100" y="892775"/>
            <a:ext cx="51036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Long term goal:</a:t>
            </a:r>
            <a:r>
              <a:rPr lang="en" sz="1800"/>
              <a:t> Dexter affords ability to investigate free-flight collisions, but Baxter’s manipulator more realistically exemplifies desired dexterity of a light intervention AUV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</a:t>
            </a:r>
            <a:r>
              <a:rPr b="1" lang="en" sz="1800"/>
              <a:t>Dexter</a:t>
            </a:r>
            <a:r>
              <a:rPr lang="en" sz="1800"/>
              <a:t>’s linear actuator to </a:t>
            </a:r>
            <a:r>
              <a:rPr b="1" lang="en" sz="1800"/>
              <a:t>find range of impedances</a:t>
            </a:r>
            <a:r>
              <a:rPr lang="en" sz="1800"/>
              <a:t> for acceptable collision characteristics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Demonstrate that </a:t>
            </a:r>
            <a:r>
              <a:rPr b="1" lang="en" sz="1800"/>
              <a:t>Baxter</a:t>
            </a:r>
            <a:r>
              <a:rPr lang="en" sz="1800"/>
              <a:t>’s multi dof arm can </a:t>
            </a:r>
            <a:r>
              <a:rPr b="1" lang="en" sz="1800"/>
              <a:t>reproduce those impedances</a:t>
            </a:r>
            <a:endParaRPr b="1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875" y="908125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56400" y="1908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yellow - cheap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red - expensive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blue - equal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blue- different weighting for state_variables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0" y="0"/>
            <a:ext cx="91440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Dexter LQR Design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1200"/>
            <a:ext cx="4669750" cy="35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857250" y="1421225"/>
            <a:ext cx="710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x1</a:t>
            </a:r>
            <a:endParaRPr b="1"/>
          </a:p>
        </p:txBody>
      </p:sp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010" y="1816025"/>
            <a:ext cx="4681990" cy="33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5154775" y="1488875"/>
            <a:ext cx="530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xa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the MIMO system on the raft. Determine how robust it is to the nonlinear damping of the surrounding fluid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Baxter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how delays in system affect achievable range of impedances.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37125" y="7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Appendix: Series Elastic Actuators: Open loop model</a:t>
            </a:r>
            <a:endParaRPr sz="2400"/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25" y="958900"/>
            <a:ext cx="3186352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8" y="1369400"/>
            <a:ext cx="2980486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0" y="1856100"/>
            <a:ext cx="2499525" cy="3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378175" y="548400"/>
            <a:ext cx="3794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 of motion</a:t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378163" y="2337963"/>
            <a:ext cx="3000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State space representation</a:t>
            </a:r>
            <a:endParaRPr/>
          </a:p>
        </p:txBody>
      </p:sp>
      <p:pic>
        <p:nvPicPr>
          <p:cNvPr id="322" name="Shape 3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50" y="2736125"/>
            <a:ext cx="5691775" cy="9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100" y="3823350"/>
            <a:ext cx="2253700" cy="8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10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Baxter Research Robot: Real System</a:t>
            </a:r>
            <a:endParaRPr/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719075"/>
            <a:ext cx="8520600" cy="4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achieve a fairly broad range of impedances using this approach.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is a limit to how high the gains can be turned up that is not accounted for in this “simplified” model.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likely reasons: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Delay in the system→ not a “state space”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model does not account for all the dynamics of the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Single SEA</a:t>
            </a:r>
            <a:endParaRPr/>
          </a:p>
        </p:txBody>
      </p:sp>
      <p:pic>
        <p:nvPicPr>
          <p:cNvPr descr="SEA_PZ_Open_loop.jpg"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9" y="619350"/>
            <a:ext cx="4354826" cy="326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_bode.jpg"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125" y="634950"/>
            <a:ext cx="439249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671200" y="4201975"/>
            <a:ext cx="7640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Acts like a second order model until about 100 rad/s (far above Baxter’s operating frequency)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second pair of poles not accounted for in the simplified model can still be driven into the RHP at high gains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Series Elastic Actuators: Closed loop model</a:t>
            </a: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4776"/>
            <a:ext cx="6992049" cy="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04600"/>
            <a:ext cx="2074330" cy="8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Turning a Non-Backdrivable Linear Actuator Into a Passive System</a:t>
            </a:r>
            <a:endParaRPr sz="2000"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controller for the linear actuator based desired impedance parameters allows for: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closed-loop system that promotes robust and stable interactions due to passivity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Achievable design constraints (e.g., Peak impact force, Settling time)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Definitive impedance values for Baxter to reproduce</a:t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513" y="2654338"/>
            <a:ext cx="70199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Determining Desirable Impedance Characteristics</a:t>
            </a:r>
            <a:endParaRPr sz="2000"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000075"/>
            <a:ext cx="44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</a:t>
            </a:r>
            <a:r>
              <a:rPr b="1" lang="en" sz="1200"/>
              <a:t>reduction in peak force</a:t>
            </a:r>
            <a:r>
              <a:rPr lang="en" sz="1200"/>
              <a:t> provides a buffer for a controller to react to any unforeseen collisions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Alleviates significant risks for valuable equipment on hard-to-reach AUVs 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</a:t>
            </a:r>
            <a:r>
              <a:rPr b="1" lang="en" sz="1200"/>
              <a:t>sharp reduction in settling time</a:t>
            </a:r>
            <a:r>
              <a:rPr lang="en" sz="1200"/>
              <a:t> suggests a smaller influence by external disturbances, such as underwater currents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Minimizes unpredictable disturbances during any on going contact tasks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Feed impedance values to Baxter!</a:t>
            </a:r>
            <a:endParaRPr b="1" sz="1200"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977" y="1000075"/>
            <a:ext cx="3753250" cy="21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88" y="3297813"/>
            <a:ext cx="30956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188" y="3297813"/>
            <a:ext cx="30956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</a:t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00" y="507572"/>
            <a:ext cx="2718800" cy="36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50" y="705350"/>
            <a:ext cx="2990151" cy="339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/>
          <p:nvPr/>
        </p:nvCxnSpPr>
        <p:spPr>
          <a:xfrm>
            <a:off x="3617963" y="2401963"/>
            <a:ext cx="11286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9" name="Shape 369"/>
          <p:cNvSpPr txBox="1"/>
          <p:nvPr/>
        </p:nvSpPr>
        <p:spPr>
          <a:xfrm>
            <a:off x="310275" y="4286250"/>
            <a:ext cx="70290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purposes of the experiment, Baxter was constrained to planar motion by only allowing joints S1, E1, and W1 to move.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Dexter State Space Representation: Open Loop Model</a:t>
            </a:r>
            <a:endParaRPr sz="2400"/>
          </a:p>
        </p:txBody>
      </p:sp>
      <p:sp>
        <p:nvSpPr>
          <p:cNvPr id="77" name="Shape 77"/>
          <p:cNvSpPr txBox="1"/>
          <p:nvPr/>
        </p:nvSpPr>
        <p:spPr>
          <a:xfrm>
            <a:off x="248150" y="3401050"/>
            <a:ext cx="29553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Representation</a:t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375" y="1178850"/>
            <a:ext cx="46765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1178850"/>
            <a:ext cx="3478113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50" y="3925800"/>
            <a:ext cx="7934325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64025"/>
            <a:ext cx="869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Open loop model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13" y="1182325"/>
            <a:ext cx="558165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50" y="1035137"/>
            <a:ext cx="2166975" cy="292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13" y="1992600"/>
            <a:ext cx="35147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00" y="3106738"/>
            <a:ext cx="5857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318925" y="801375"/>
            <a:ext cx="4390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Neglecting SEA dynamics, Equations of Motion</a:t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8925" y="1603463"/>
            <a:ext cx="29355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Simplifies to</a:t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221600" y="2605550"/>
            <a:ext cx="33036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representation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00" y="3917025"/>
            <a:ext cx="2476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22650" y="167000"/>
            <a:ext cx="89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Closed loop model</a:t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25" y="903050"/>
            <a:ext cx="4813474" cy="10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88" y="2240700"/>
            <a:ext cx="25050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475" y="2235925"/>
            <a:ext cx="19812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905" y="3733105"/>
            <a:ext cx="1922750" cy="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900" y="2793150"/>
            <a:ext cx="8684800" cy="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13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Real Data</a:t>
            </a:r>
            <a:endParaRPr/>
          </a:p>
        </p:txBody>
      </p:sp>
      <p:pic>
        <p:nvPicPr>
          <p:cNvPr descr="position.jpg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00" y="1151850"/>
            <a:ext cx="4125492" cy="30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050" y="1151850"/>
            <a:ext cx="4253025" cy="31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want to specify performance criteria for the states?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 actuator force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 Length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LQR to optimize performance and control effort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796750"/>
            <a:ext cx="28575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Bryson’s Rule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Baxter system criteria: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x1max (x position) = 0.5214 m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u1max (shoulder torque) = 50 Nm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u2max(elbow torque)  = 15 Nm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u3max(wrist torque) = 15 Nm</a:t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5" y="1652588"/>
            <a:ext cx="33147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725" y="1619263"/>
            <a:ext cx="339090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descr="Matrix.jpg"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25" y="1114425"/>
            <a:ext cx="55245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>
            <p:ph idx="2" type="body"/>
          </p:nvPr>
        </p:nvSpPr>
        <p:spPr>
          <a:xfrm>
            <a:off x="51441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Expensive vs Cheap Control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 (equal weighting)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1e6 (expensive control)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 = 1e-6 (cheap control)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pic>
        <p:nvPicPr>
          <p:cNvPr descr="open.png"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6000"/>
            <a:ext cx="4762675" cy="35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ual.png"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175" y="1126275"/>
            <a:ext cx="4841942" cy="36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1754000" y="865325"/>
            <a:ext cx="1398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Open-Loop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5829225" y="789125"/>
            <a:ext cx="281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Loop: Equal Weighting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1288350" y="1152475"/>
            <a:ext cx="2046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Loop: Cheap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heap.png"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88" y="1460606"/>
            <a:ext cx="4373925" cy="3280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ensive.png"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275" y="1486800"/>
            <a:ext cx="4373942" cy="32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5346300" y="934225"/>
            <a:ext cx="22059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Closed Loop: Expensive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Design</a:t>
            </a:r>
            <a:endParaRPr/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- cheap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orange - expensive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yellow - equal</a:t>
            </a:r>
            <a:endParaRPr/>
          </a:p>
        </p:txBody>
      </p:sp>
      <p:sp>
        <p:nvSpPr>
          <p:cNvPr id="447" name="Shape 4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nitial.png"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017725"/>
            <a:ext cx="533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Baxter Research Robot: LQR Discussion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899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 control is realistic given good performance results and less control (actuator effort)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relative weighting of states/inputs may be significant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design performance criteria around impact collision response?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combine impedance into cost function for LQR design?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Equations of Motion: Closed Loop Model</a:t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6" y="1127800"/>
            <a:ext cx="4621501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3283172"/>
            <a:ext cx="3275750" cy="15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544" y="1127796"/>
            <a:ext cx="2496752" cy="17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538" y="3616050"/>
            <a:ext cx="412432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2312875" y="1329425"/>
            <a:ext cx="2789100" cy="154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152475"/>
            <a:ext cx="4053600" cy="3416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Criteria: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Thrust=10 Nm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Stroke length=10 in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Designs: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Cheap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Expensive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Equal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Weighting xa vs x1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210175" y="117925"/>
            <a:ext cx="379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00" y="1590425"/>
            <a:ext cx="5010775" cy="35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3733550" y="1029613"/>
            <a:ext cx="11619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Open-Loop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033" y="1561213"/>
            <a:ext cx="4815342" cy="3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1590438"/>
            <a:ext cx="4737433" cy="35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609100" y="1206925"/>
            <a:ext cx="13422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Cheap</a:t>
            </a:r>
            <a:endParaRPr b="1"/>
          </a:p>
        </p:txBody>
      </p:sp>
      <p:sp>
        <p:nvSpPr>
          <p:cNvPr id="476" name="Shape 476"/>
          <p:cNvSpPr txBox="1"/>
          <p:nvPr/>
        </p:nvSpPr>
        <p:spPr>
          <a:xfrm>
            <a:off x="4895350" y="1195650"/>
            <a:ext cx="16806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Expensive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210175" y="140475"/>
            <a:ext cx="34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8000"/>
            <a:ext cx="4767342" cy="35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879800" y="1161800"/>
            <a:ext cx="1917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Equal</a:t>
            </a:r>
            <a:endParaRPr b="1"/>
          </a:p>
        </p:txBody>
      </p:sp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650" y="1586768"/>
            <a:ext cx="4767350" cy="357553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5278850" y="1060275"/>
            <a:ext cx="1252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Diff Weights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875" y="908125"/>
            <a:ext cx="5334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Shape 491"/>
          <p:cNvSpPr txBox="1"/>
          <p:nvPr/>
        </p:nvSpPr>
        <p:spPr>
          <a:xfrm>
            <a:off x="56400" y="19086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yellow - cheap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red - expensive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blue - equal</a:t>
            </a:r>
            <a:endParaRPr>
              <a:solidFill>
                <a:schemeClr val="dk2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blue- different weighting for state_variables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91440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Dexter LQR Design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 LQR Design</a:t>
            </a:r>
            <a:endParaRPr/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1200"/>
            <a:ext cx="4669750" cy="35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857250" y="1421225"/>
            <a:ext cx="710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x1</a:t>
            </a:r>
            <a:endParaRPr b="1"/>
          </a:p>
        </p:txBody>
      </p:sp>
      <p:pic>
        <p:nvPicPr>
          <p:cNvPr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010" y="1816025"/>
            <a:ext cx="4681990" cy="33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5154775" y="1488875"/>
            <a:ext cx="530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xa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the MIMO system on the raft. Determine how robust it is to the nonlinear damping of the surrounding fluid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Baxter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how delays in system affect achievable range of impedances.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137125" y="7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Appendix: Series Elastic Actuators: Open loop model</a:t>
            </a:r>
            <a:endParaRPr sz="2400"/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25" y="958900"/>
            <a:ext cx="3186352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8" y="1369400"/>
            <a:ext cx="2980486" cy="3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0" y="1856100"/>
            <a:ext cx="2499525" cy="3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378175" y="548400"/>
            <a:ext cx="37944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Equations of motion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378163" y="2337963"/>
            <a:ext cx="3000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State space representation</a:t>
            </a:r>
            <a:endParaRPr/>
          </a:p>
        </p:txBody>
      </p:sp>
      <p:pic>
        <p:nvPicPr>
          <p:cNvPr id="518" name="Shape 5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50" y="2736125"/>
            <a:ext cx="5691775" cy="9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100" y="3823350"/>
            <a:ext cx="2253700" cy="8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10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Baxter Research Robot: Real System</a:t>
            </a:r>
            <a:endParaRPr/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311700" y="719075"/>
            <a:ext cx="8520600" cy="4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achieve a fairly broad range of impedances using this approach.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is a limit to how high the gains can be turned up that is not accounted for in this “simplified” model.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two likely reasons: 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Delay in the system→ not a “state space” problem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model does not account for all the dynamics of the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Single SEA</a:t>
            </a:r>
            <a:endParaRPr/>
          </a:p>
        </p:txBody>
      </p:sp>
      <p:pic>
        <p:nvPicPr>
          <p:cNvPr descr="SEA_PZ_Open_loop.jpg"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9" y="619350"/>
            <a:ext cx="4354826" cy="326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_bode.jpg" id="532" name="Shape 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125" y="634950"/>
            <a:ext cx="439249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671200" y="4201975"/>
            <a:ext cx="7640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Acts like a second order model until about 100 rad/s (far above Baxter’s operating frequency)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second pair of poles not accounted for in the simplified model can still be driven into the RHP at high gains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Dexter State Space Representation: Closed Loop Model</a:t>
            </a:r>
            <a:endParaRPr sz="2400"/>
          </a:p>
        </p:txBody>
      </p:sp>
      <p:sp>
        <p:nvSpPr>
          <p:cNvPr id="96" name="Shape 96"/>
          <p:cNvSpPr txBox="1"/>
          <p:nvPr/>
        </p:nvSpPr>
        <p:spPr>
          <a:xfrm>
            <a:off x="450725" y="3267725"/>
            <a:ext cx="38940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above state space model describes necessary actuation with respect to sensor inputs in order to achieve a desirable, user-defined endpoint impedance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However, </a:t>
            </a:r>
            <a:r>
              <a:rPr b="1" lang="en"/>
              <a:t>focus for Baxter</a:t>
            </a:r>
            <a:r>
              <a:rPr lang="en"/>
              <a:t> is on the </a:t>
            </a:r>
            <a:r>
              <a:rPr b="1" lang="en"/>
              <a:t>actuator’s impedance characteristics</a:t>
            </a:r>
            <a:endParaRPr b="1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25" y="3025400"/>
            <a:ext cx="46765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6436025" y="3025400"/>
            <a:ext cx="2266800" cy="145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89226"/>
            <a:ext cx="8391124" cy="191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 Series Elastic Actuators: Closed loop model</a:t>
            </a:r>
            <a:endParaRPr/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4776"/>
            <a:ext cx="6992049" cy="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04600"/>
            <a:ext cx="2074330" cy="8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2.151 Final Project</a:t>
            </a:r>
            <a:endParaRPr/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Lucille Hosford, Chris Welch, Brian Wilcox, Manjinder Singh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Impedance Control in the Oil and Gas Industry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55410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Decommissioning</a:t>
            </a:r>
            <a:r>
              <a:rPr lang="en"/>
              <a:t> is the dismantling of offshore structures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state of practices uses ROVs and divers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ROVs = Very expensive operational costs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Divers = Very significant safety risks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Replace with autonomy?</a:t>
            </a:r>
            <a:endParaRPr b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Autonomous decommissioning vehicles must demonstrate comparable ability to </a:t>
            </a:r>
            <a:r>
              <a:rPr b="1" lang="en"/>
              <a:t>sense</a:t>
            </a:r>
            <a:r>
              <a:rPr lang="en"/>
              <a:t> and </a:t>
            </a:r>
            <a:r>
              <a:rPr b="1" lang="en"/>
              <a:t>manipulate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Key tasks</a:t>
            </a:r>
            <a:r>
              <a:rPr lang="en"/>
              <a:t> include scrubbing biofouling and testing valve functionality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Suggests impedance control!</a:t>
            </a:r>
            <a:endParaRPr b="1"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725" y="2262380"/>
            <a:ext cx="2664450" cy="261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723" y="1152473"/>
            <a:ext cx="2664450" cy="17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35500" y="216425"/>
            <a:ext cx="316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and Dexter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675" y="-12"/>
            <a:ext cx="2223025" cy="25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300" y="2498050"/>
            <a:ext cx="3519700" cy="264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73100" y="892775"/>
            <a:ext cx="51036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Long term goal:</a:t>
            </a:r>
            <a:r>
              <a:rPr lang="en" sz="1800"/>
              <a:t> Dexter affords ability to investigate free-flight collisions, but Baxter’s manipulator more realistically exemplifies desired dexterity of a light intervention AUV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</a:t>
            </a:r>
            <a:r>
              <a:rPr b="1" lang="en" sz="1800"/>
              <a:t>Dexter</a:t>
            </a:r>
            <a:r>
              <a:rPr lang="en" sz="1800"/>
              <a:t>’s linear actuator to </a:t>
            </a:r>
            <a:r>
              <a:rPr b="1" lang="en" sz="1800"/>
              <a:t>find range of impedances</a:t>
            </a:r>
            <a:r>
              <a:rPr lang="en" sz="1800"/>
              <a:t> for acceptable collision characteristics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Demonstrate that </a:t>
            </a:r>
            <a:r>
              <a:rPr b="1" lang="en" sz="1800"/>
              <a:t>Baxter</a:t>
            </a:r>
            <a:r>
              <a:rPr lang="en" sz="1800"/>
              <a:t>’s multi dof arm can </a:t>
            </a:r>
            <a:r>
              <a:rPr b="1" lang="en" sz="1800"/>
              <a:t>reproduce those impedances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